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Override4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56" r:id="rId2"/>
    <p:sldMasterId id="2147484169" r:id="rId3"/>
    <p:sldMasterId id="2147484144" r:id="rId4"/>
    <p:sldMasterId id="2147484111" r:id="rId5"/>
    <p:sldMasterId id="2147484097" r:id="rId6"/>
    <p:sldMasterId id="2147484129" r:id="rId7"/>
  </p:sldMasterIdLst>
  <p:notesMasterIdLst>
    <p:notesMasterId r:id="rId42"/>
  </p:notesMasterIdLst>
  <p:handoutMasterIdLst>
    <p:handoutMasterId r:id="rId43"/>
  </p:handoutMasterIdLst>
  <p:sldIdLst>
    <p:sldId id="259" r:id="rId8"/>
    <p:sldId id="30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47" r:id="rId22"/>
    <p:sldId id="429" r:id="rId23"/>
    <p:sldId id="458" r:id="rId24"/>
    <p:sldId id="434" r:id="rId25"/>
    <p:sldId id="435" r:id="rId26"/>
    <p:sldId id="432" r:id="rId27"/>
    <p:sldId id="437" r:id="rId28"/>
    <p:sldId id="438" r:id="rId29"/>
    <p:sldId id="459" r:id="rId30"/>
    <p:sldId id="463" r:id="rId31"/>
    <p:sldId id="465" r:id="rId32"/>
    <p:sldId id="464" r:id="rId33"/>
    <p:sldId id="443" r:id="rId34"/>
    <p:sldId id="444" r:id="rId35"/>
    <p:sldId id="445" r:id="rId36"/>
    <p:sldId id="448" r:id="rId37"/>
    <p:sldId id="457" r:id="rId38"/>
    <p:sldId id="466" r:id="rId39"/>
    <p:sldId id="467" r:id="rId40"/>
    <p:sldId id="325" r:id="rId4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1F497D"/>
    <a:srgbClr val="F2EDD8"/>
    <a:srgbClr val="F2E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43" autoAdjust="0"/>
  </p:normalViewPr>
  <p:slideViewPr>
    <p:cSldViewPr>
      <p:cViewPr>
        <p:scale>
          <a:sx n="115" d="100"/>
          <a:sy n="115" d="100"/>
        </p:scale>
        <p:origin x="-14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D2D84-DA2F-4E2F-9713-366C839D6A63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DAFFE-6D23-4857-BAEA-C37DE0B7B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ED7FC-7A04-4C89-A74D-3E0232784915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E3EC98-E4E3-4192-AE27-5D1F4ECF5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7C8B3A-FCB1-42E7-A100-311A3F4B2311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0B8FB9-5292-4DC2-BABF-AE4D65D61AB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25625"/>
            <a:ext cx="7771549" cy="1143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39499"/>
            <a:ext cx="7771549" cy="1143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077200" cy="90624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886200"/>
          </a:xfrm>
        </p:spPr>
        <p:txBody>
          <a:bodyPr/>
          <a:lstStyle>
            <a:lvl1pPr marL="457200" indent="-228600">
              <a:buFont typeface="Arial"/>
              <a:buChar char="•"/>
              <a:defRPr sz="2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914400" indent="-228600">
              <a:defRPr sz="22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 marL="1371600">
              <a:defRPr sz="2000" baseline="0">
                <a:solidFill>
                  <a:schemeClr val="accent5"/>
                </a:solidFill>
                <a:latin typeface="Verdana"/>
                <a:cs typeface="Verdana"/>
              </a:defRPr>
            </a:lvl3pPr>
            <a:lvl4pPr marL="1828800" indent="-342900">
              <a:buFont typeface="Arial"/>
              <a:buChar char="•"/>
              <a:defRPr baseline="0">
                <a:solidFill>
                  <a:schemeClr val="accent3"/>
                </a:solidFill>
                <a:latin typeface="Verdana"/>
                <a:cs typeface="Verdana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2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970841"/>
            <a:ext cx="8118630" cy="4376691"/>
          </a:xfrm>
        </p:spPr>
        <p:txBody>
          <a:bodyPr>
            <a:normAutofit/>
          </a:bodyPr>
          <a:lstStyle>
            <a:lvl1pPr marL="457200" indent="-457200">
              <a:buFont typeface="Wingdings" charset="2"/>
              <a:buChar char="v"/>
              <a:defRPr lang="en-US" dirty="0" smtClean="0">
                <a:solidFill>
                  <a:schemeClr val="accent6">
                    <a:lumMod val="75000"/>
                  </a:schemeClr>
                </a:solidFill>
              </a:defRPr>
            </a:lvl1pPr>
            <a:lvl2pPr marL="1371600" indent="-228600">
              <a:buFont typeface="+mj-lt"/>
              <a:buAutoNum type="arabicPeriod"/>
              <a:defRPr sz="2200">
                <a:solidFill>
                  <a:schemeClr val="accent2"/>
                </a:solidFill>
                <a:latin typeface="Akkurat"/>
                <a:cs typeface="Akkurat"/>
              </a:defRPr>
            </a:lvl2pPr>
            <a:lvl3pPr marL="1371600" indent="-228600">
              <a:buNone/>
              <a:defRPr lang="en-US" dirty="0" smtClean="0">
                <a:solidFill>
                  <a:srgbClr val="FFFF00"/>
                </a:solidFill>
              </a:defRPr>
            </a:lvl3pPr>
            <a:lvl4pPr marL="1371600" indent="-228600">
              <a:buNone/>
              <a:defRPr lang="en-US" dirty="0" smtClean="0"/>
            </a:lvl4pPr>
            <a:lvl5pPr marL="1828800" indent="0">
              <a:buNone/>
              <a:defRPr lang="en-US" dirty="0" smtClean="0"/>
            </a:lvl5pPr>
            <a:lvl6pPr>
              <a:defRPr lang="en-US" dirty="0"/>
            </a:lvl6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28650" lvl="1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171450" lvl="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>
            <a:alpha val="3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5680075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2779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883150" cy="45879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847850"/>
            <a:ext cx="2779713" cy="3425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20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11D1FF3-0F74-4AFC-988F-688C675C7AF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0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2013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367B546C-DA88-4F9C-B056-E5ECB0F724A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A5C6DC9-F584-4B8A-A040-B83D1C2C020C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6063DFE-C784-4E71-A458-50C4467ECEE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88" y="585788"/>
            <a:ext cx="22844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54E1B-4C5B-4336-854A-01569280978F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FF9AE8-6D98-4C87-BF08-9EC98B4568C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800"/>
            <a:ext cx="4343400" cy="5221287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15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7294AC7-273F-4BCE-A179-BFBB48D0A8DD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E50582D-0028-41FE-AED2-FF5375AD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3D07FA1-2A75-4A8D-A2A5-E6BE9141DCB6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B2488CE4-1D44-4EE9-9507-258DF466067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4343400" cy="5221287"/>
          </a:xfrm>
          <a:ln w="3175" cmpd="sng">
            <a:solidFill>
              <a:srgbClr val="FFFFFF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15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8D79BA0-9C57-4929-86A7-AB0376880B1C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679A2F3-6684-4FA4-9E5E-6A694CEB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8287" y="5129213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6369"/>
            <a:ext cx="777154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36" y="1984818"/>
            <a:ext cx="7187311" cy="414134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0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57DC0EC-A9ED-49C5-9284-007324FBEF9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76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3600" y="61277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5416823-C330-47A3-A66E-54A723D27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7487" y="1103313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6002" y="685800"/>
            <a:ext cx="2057400" cy="54403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02" y="685800"/>
            <a:ext cx="5029200" cy="544036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14438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9BA14C-82B8-4BBC-B795-5FDD6CFB3A9F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20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8038" y="6127750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514EB791-B3AD-4D2B-8A32-BB45E2EEE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6A0BF02-2866-424F-95A3-9736E28D5601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50B2351-5BAD-4B09-B3EB-AE699F55E0E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0B0AC-74E3-4258-825C-6BC308A95C2B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EBE68-A10D-4717-B406-4BDCE3C6F45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019" y="4406900"/>
            <a:ext cx="7253327" cy="1362075"/>
          </a:xfrm>
        </p:spPr>
        <p:txBody>
          <a:bodyPr anchor="t"/>
          <a:lstStyle>
            <a:lvl1pPr algn="l">
              <a:spcAft>
                <a:spcPts val="2400"/>
              </a:spcAft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019" y="2906713"/>
            <a:ext cx="72533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ACAE4-2CB2-47AC-A5A1-BC98CCA92EAB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D053-DF34-460E-897A-2BB5A8D49F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52" y="686369"/>
            <a:ext cx="7770695" cy="1143000"/>
          </a:xfrm>
        </p:spPr>
        <p:txBody>
          <a:bodyPr/>
          <a:lstStyle>
            <a:lvl1pPr algn="l"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52" y="2011932"/>
            <a:ext cx="7770695" cy="3262422"/>
          </a:xfrm>
        </p:spPr>
        <p:txBody>
          <a:bodyPr/>
          <a:lstStyle>
            <a:lvl1pPr>
              <a:defRPr sz="2800" baseline="0"/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7388" y="60896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014F781-B5EA-4BCE-B729-6C18AAE32D8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20988" y="6089650"/>
            <a:ext cx="552450" cy="365125"/>
          </a:xfrm>
        </p:spPr>
        <p:txBody>
          <a:bodyPr/>
          <a:lstStyle>
            <a:lvl1pPr>
              <a:defRPr/>
            </a:lvl1pPr>
          </a:lstStyle>
          <a:p>
            <a:fld id="{96A1FD5B-3936-4936-9E21-B079CA39FA4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11364"/>
            <a:ext cx="3797872" cy="3660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72" y="2011362"/>
            <a:ext cx="3821275" cy="366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896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270669-263D-4B92-B82C-D3556CDDE799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0896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FB51D59-5756-449D-8D80-ECF700185EA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382000" cy="90624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Akkurat-Bold"/>
                <a:cs typeface="Akkurat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86200"/>
          </a:xfrm>
        </p:spPr>
        <p:txBody>
          <a:bodyPr/>
          <a:lstStyle>
            <a:lvl1pPr marL="457200" indent="-228600">
              <a:buFont typeface="Arial"/>
              <a:buChar char="•"/>
              <a:defRPr sz="2800" baseline="0">
                <a:latin typeface="Akkurat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2" y="301820"/>
            <a:ext cx="8229600" cy="144262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1866506"/>
            <a:ext cx="8686800" cy="3886200"/>
          </a:xfrm>
        </p:spPr>
        <p:txBody>
          <a:bodyPr/>
          <a:lstStyle>
            <a:lvl1pPr marL="685800" indent="-228600">
              <a:defRPr sz="2800" baseline="0">
                <a:latin typeface="Verdana" pitchFamily="34" charset="0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46275"/>
            <a:ext cx="38115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86036"/>
            <a:ext cx="3811588" cy="3068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46275"/>
            <a:ext cx="3812322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6037"/>
            <a:ext cx="3812323" cy="30682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917E04D-E557-4658-A7CD-72D4CBEA74D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734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19400" y="61277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A02185F-0410-41EF-BF81-3223352D83F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382000" cy="90624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86200"/>
          </a:xfrm>
        </p:spPr>
        <p:txBody>
          <a:bodyPr/>
          <a:lstStyle>
            <a:lvl1pPr marL="457200" indent="-228600">
              <a:buFont typeface="Arial"/>
              <a:buChar char="•"/>
              <a:defRPr sz="2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914400" indent="-228600">
              <a:defRPr sz="22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 marL="1371600">
              <a:defRPr sz="2000" baseline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828800" indent="-342900">
              <a:buFont typeface="Arial"/>
              <a:buChar char="•"/>
              <a:defRPr baseline="0">
                <a:solidFill>
                  <a:schemeClr val="accent3"/>
                </a:solidFill>
                <a:latin typeface="Verdana"/>
                <a:cs typeface="Verdana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2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19" y="1825625"/>
            <a:ext cx="7767328" cy="1143000"/>
          </a:xfrm>
          <a:effectLst/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2" y="301820"/>
            <a:ext cx="8229600" cy="144262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1866506"/>
            <a:ext cx="8686800" cy="3886200"/>
          </a:xfrm>
        </p:spPr>
        <p:txBody>
          <a:bodyPr/>
          <a:lstStyle>
            <a:lvl1pPr marL="685800" indent="-228600">
              <a:defRPr sz="2800" baseline="0">
                <a:latin typeface="Verdana" pitchFamily="34" charset="0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7388" y="685800"/>
            <a:ext cx="776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2011363"/>
            <a:ext cx="7769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038" y="6126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DEC14CBC-EE40-402B-99B5-142ED0916BA7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75" y="61245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2638" y="6126163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FA780CD9-2DF8-4CCE-8301-429702CC7C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168" r:id="rId15"/>
    <p:sldLayoutId id="2147484110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126" r:id="rId25"/>
    <p:sldLayoutId id="2147484127" r:id="rId26"/>
    <p:sldLayoutId id="2147484128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32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20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8E96-10A7-47BA-A4CA-664E23CC1BF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D7AF-2DC7-47E3-BB17-EB6185A0B197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6667-BCEC-4645-9159-97E01492CC7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CD08-5F60-4735-ACEA-7905E16C139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A7DE-942C-43D4-A588-6E1CD70A873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109" r:id="rId2"/>
    <p:sldLayoutId id="2147484125" r:id="rId3"/>
    <p:sldLayoutId id="2147484124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524" y="3124200"/>
            <a:ext cx="7253327" cy="1470025"/>
          </a:xfrm>
        </p:spPr>
        <p:txBody>
          <a:bodyPr/>
          <a:lstStyle/>
          <a:p>
            <a:r>
              <a:rPr lang="en-US" sz="3200" dirty="0" smtClean="0"/>
              <a:t>Five Key Leadership Concepts: Challenges and Opportunities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022" y="4651375"/>
            <a:ext cx="7253326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Niels-Erik Andreasen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Global Leadership Conference—January 29–30, 2013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Bali, Indonesia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pPr marL="457200" lvl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Atlantic Union College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1882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–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1922: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South Lancaster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Academy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Lancaster Junior College, Atlantic Union college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1933–1954: BA degrees (1933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), accredited (1945),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B.S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.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degree (1954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1954–2011: MEd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degrees (1990),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failed to reorganize (1996), lost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accreditation (2008), closed (2011)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There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were many reasons, but the main one: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AUC was surrounded by change but did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not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change/innovate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in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time. 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III.  The effective Christian leader leads from the ground up, not from the top down.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Jesus said to his disciples: “Give them to eat.”</a:t>
            </a:r>
            <a:br>
              <a:rPr lang="en-US" dirty="0" smtClean="0"/>
            </a:br>
            <a:r>
              <a:rPr lang="en-US" dirty="0" smtClean="0"/>
              <a:t>(Matt. 14:16)</a:t>
            </a: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begins with the frontline workers, not in the board 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 The effective Christian leader leads from the ground up, not from the top down.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challenge</a:t>
            </a:r>
            <a:r>
              <a:rPr lang="en-US" sz="2400" dirty="0">
                <a:solidFill>
                  <a:prstClr val="black"/>
                </a:solidFill>
              </a:rPr>
              <a:t>: Christian leaders tend to be hierarchical in outlook, like </a:t>
            </a:r>
            <a:r>
              <a:rPr lang="en-US" sz="2400" dirty="0" smtClean="0">
                <a:solidFill>
                  <a:prstClr val="black"/>
                </a:solidFill>
              </a:rPr>
              <a:t>some church organizations.</a:t>
            </a:r>
          </a:p>
          <a:p>
            <a:pPr marL="685800" lvl="1" indent="0">
              <a:buNone/>
            </a:pPr>
            <a:r>
              <a:rPr lang="en-US" sz="2000" dirty="0" smtClean="0"/>
              <a:t>That </a:t>
            </a:r>
            <a:r>
              <a:rPr lang="en-US" sz="2000" dirty="0"/>
              <a:t>is not wrong, but it can be inhibiting and outright dangerous, because it isolates the leader from the best ideas for </a:t>
            </a:r>
            <a:r>
              <a:rPr lang="en-US" sz="2000" dirty="0" smtClean="0"/>
              <a:t>mission and impact. </a:t>
            </a:r>
            <a:r>
              <a:rPr lang="en-US" sz="2000" dirty="0"/>
              <a:t>It </a:t>
            </a:r>
            <a:r>
              <a:rPr lang="en-US" sz="2000" dirty="0" smtClean="0"/>
              <a:t>has been the </a:t>
            </a:r>
            <a:r>
              <a:rPr lang="en-US" sz="2000" dirty="0"/>
              <a:t>dominant leadership style in </a:t>
            </a:r>
            <a:r>
              <a:rPr lang="en-US" sz="2000" dirty="0" smtClean="0"/>
              <a:t>some churches</a:t>
            </a:r>
            <a:r>
              <a:rPr lang="en-US" sz="2000" dirty="0"/>
              <a:t>, in the </a:t>
            </a:r>
            <a:r>
              <a:rPr lang="en-US" sz="2000" dirty="0" smtClean="0"/>
              <a:t>old European </a:t>
            </a:r>
            <a:r>
              <a:rPr lang="en-US" sz="2000" dirty="0"/>
              <a:t>monarchies, during the industrial revolution, and in GM until recently. </a:t>
            </a:r>
            <a:r>
              <a:rPr lang="en-US" sz="2000" dirty="0" smtClean="0"/>
              <a:t>Some </a:t>
            </a:r>
            <a:r>
              <a:rPr lang="en-US" sz="2000" dirty="0"/>
              <a:t>say it is prevalent in </a:t>
            </a:r>
            <a:r>
              <a:rPr lang="en-US" sz="2000" dirty="0" smtClean="0"/>
              <a:t>certain Asian and African economies.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7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 The effective Christian leader leads from the ground up, not from the top down.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opportunity: Leaders learn from the front line workers, and lead from there.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problem with leadership from the top </a:t>
            </a:r>
            <a:r>
              <a:rPr lang="en-US" sz="2000" dirty="0" smtClean="0"/>
              <a:t>down is </a:t>
            </a:r>
            <a:r>
              <a:rPr lang="en-US" sz="2000" dirty="0"/>
              <a:t>that most good ideas grow up from the bottom, and top down leadership misses out on them. </a:t>
            </a:r>
            <a:r>
              <a:rPr lang="en-US" sz="2000" dirty="0" smtClean="0"/>
              <a:t>Some of the best ideas for progress come from the frontline workers and filter up from there. </a:t>
            </a:r>
            <a:r>
              <a:rPr lang="en-US" sz="2000" dirty="0"/>
              <a:t>Not all </a:t>
            </a:r>
            <a:r>
              <a:rPr lang="en-US" sz="2000" dirty="0" smtClean="0"/>
              <a:t>bottom-up </a:t>
            </a:r>
            <a:r>
              <a:rPr lang="en-US" sz="2000" dirty="0"/>
              <a:t>ideas are </a:t>
            </a:r>
            <a:r>
              <a:rPr lang="en-US" sz="2000" dirty="0" smtClean="0"/>
              <a:t>good </a:t>
            </a:r>
            <a:r>
              <a:rPr lang="en-US" sz="2000" dirty="0"/>
              <a:t>of </a:t>
            </a:r>
            <a:r>
              <a:rPr lang="en-US" sz="2000" dirty="0" smtClean="0"/>
              <a:t>course, </a:t>
            </a:r>
            <a:r>
              <a:rPr lang="en-US" sz="2000" dirty="0"/>
              <a:t>many have to be discarded, but what </a:t>
            </a:r>
            <a:r>
              <a:rPr lang="en-US" sz="2000" dirty="0" smtClean="0"/>
              <a:t>are left </a:t>
            </a:r>
            <a:r>
              <a:rPr lang="en-US" sz="2000" dirty="0"/>
              <a:t>are among the best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16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 The effective Christian leader leads from the ground up, not from the top down.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Illustration:</a:t>
            </a:r>
          </a:p>
          <a:p>
            <a:pPr marL="685800" lvl="1" indent="0">
              <a:buNone/>
            </a:pPr>
            <a:r>
              <a:rPr lang="en-US" dirty="0"/>
              <a:t>Think for a minute about some of the best ideas in the world </a:t>
            </a:r>
            <a:r>
              <a:rPr lang="en-US" dirty="0" smtClean="0"/>
              <a:t>and in the church and </a:t>
            </a:r>
            <a:r>
              <a:rPr lang="en-US" dirty="0"/>
              <a:t>ask where they came </a:t>
            </a:r>
            <a:r>
              <a:rPr lang="en-US" dirty="0" smtClean="0"/>
              <a:t>from. The </a:t>
            </a:r>
            <a:r>
              <a:rPr lang="en-US" dirty="0"/>
              <a:t>board room </a:t>
            </a:r>
            <a:r>
              <a:rPr lang="en-US" dirty="0" smtClean="0"/>
              <a:t>and the </a:t>
            </a:r>
            <a:r>
              <a:rPr lang="en-US" dirty="0"/>
              <a:t>CEO at the top, or from the </a:t>
            </a:r>
            <a:r>
              <a:rPr lang="en-US" dirty="0" smtClean="0"/>
              <a:t>frontline or the </a:t>
            </a:r>
            <a:r>
              <a:rPr lang="en-US" dirty="0"/>
              <a:t>work bench at the </a:t>
            </a:r>
            <a:r>
              <a:rPr lang="en-US" dirty="0" smtClean="0"/>
              <a:t>bottom?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41871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>
                <a:solidFill>
                  <a:prstClr val="white">
                    <a:lumMod val="65000"/>
                  </a:prstClr>
                </a:solidFill>
              </a:rPr>
              <a:t>III.  The effective Christian leader leads from the ground up, not from the top down.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accent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600" b="1" kern="1200" baseline="0">
                <a:solidFill>
                  <a:schemeClr val="accent3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prstClr val="black"/>
                </a:solidFill>
              </a:rPr>
              <a:t>In society generally: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light bulb: T. Edison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Polio vaccine: J. Salk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 transplant: </a:t>
            </a:r>
            <a:b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 Bernard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Apple computers: S. Jobs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human genome: Aristides </a:t>
            </a:r>
            <a:r>
              <a:rPr lang="en-US" sz="20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Patrinos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495800" y="1535113"/>
            <a:ext cx="4346575" cy="63976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our church specifically: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0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 evangelism: H.M.S. Richards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TV evangelism: W. </a:t>
            </a:r>
            <a:r>
              <a:rPr lang="en-US" sz="20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Fagal</a:t>
            </a:r>
            <a:endParaRPr lang="en-US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Biblical archaeology: </a:t>
            </a:r>
            <a:b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 Wood and S. Horn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Biblical research: </a:t>
            </a:r>
            <a:b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J.N. Andrews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Adventist health study: Gary Fraser (LLU)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IV.  The effective Christian leader seeks value first, then success.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“But seek first His kingdom and His righteousness, and all these things will be given to you as well.” (Matt. 6:33)</a:t>
            </a: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places value before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7468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we mean by leadership for “value”</a:t>
            </a:r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1"/>
            <a:ext cx="4419600" cy="3611562"/>
          </a:xfrm>
        </p:spPr>
        <p:txBody>
          <a:bodyPr>
            <a:normAutofit/>
          </a:bodyPr>
          <a:lstStyle/>
          <a:p>
            <a:pPr marL="685800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Gary Hamel is an internationally known leadership and management strategist (and an Andrews alumnus).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His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latest book is entitled: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What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Matters Now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. From the chapter, “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Reclaiming the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Noble,”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pp.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35–38. 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3352800" cy="33528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71894"/>
            <a:ext cx="8382000" cy="90624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IV.  The effective Christian leader seeks value first, then success.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 The effective Christian leader seeks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value first,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then success.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The challenge: Most of us prefer to describe our leadership using “success words:”</a:t>
            </a:r>
            <a:br>
              <a:rPr lang="en-US" sz="2400" dirty="0" smtClean="0"/>
            </a:br>
            <a:endParaRPr lang="en-US" sz="2400" dirty="0"/>
          </a:p>
          <a:p>
            <a:pPr marL="685800" lvl="1" indent="0">
              <a:buNone/>
            </a:pPr>
            <a:r>
              <a:rPr lang="en-US" sz="2000" dirty="0" smtClean="0"/>
              <a:t>Superior, </a:t>
            </a:r>
            <a:r>
              <a:rPr lang="en-US" sz="2000" dirty="0"/>
              <a:t>advantage, </a:t>
            </a:r>
            <a:r>
              <a:rPr lang="en-US" sz="2000" dirty="0" smtClean="0"/>
              <a:t>management, </a:t>
            </a:r>
            <a:r>
              <a:rPr lang="en-US" sz="2000" dirty="0"/>
              <a:t>differentiation, </a:t>
            </a:r>
            <a:r>
              <a:rPr lang="en-US" sz="2000" dirty="0" smtClean="0"/>
              <a:t>gain, </a:t>
            </a:r>
            <a:r>
              <a:rPr lang="en-US" sz="2000" dirty="0"/>
              <a:t>focus, discipline, accountability, </a:t>
            </a:r>
            <a:r>
              <a:rPr lang="en-US" sz="2000" dirty="0" smtClean="0"/>
              <a:t>progress, first, flagship, effectiveness. </a:t>
            </a:r>
            <a:r>
              <a:rPr lang="en-US" sz="2000" dirty="0"/>
              <a:t>Nothing wrong with </a:t>
            </a:r>
            <a:r>
              <a:rPr lang="en-US" sz="2000" dirty="0" smtClean="0"/>
              <a:t>these. They will bring success, but do they also add value? Do </a:t>
            </a:r>
            <a:r>
              <a:rPr lang="en-US" sz="2000" dirty="0"/>
              <a:t>these goals quicken your pulse? Do they speak to your heart? Are </a:t>
            </a:r>
            <a:r>
              <a:rPr lang="en-US" sz="2000" dirty="0" smtClean="0"/>
              <a:t>they </a:t>
            </a:r>
            <a:r>
              <a:rPr lang="en-US" sz="2000" dirty="0"/>
              <a:t>“good” in any cosmic sense</a:t>
            </a:r>
            <a:r>
              <a:rPr lang="en-US" sz="2000" dirty="0" smtClean="0"/>
              <a:t>? Do they excite? Do they have a mission? </a:t>
            </a:r>
            <a:br>
              <a:rPr lang="en-US" sz="2000" dirty="0" smtClean="0"/>
            </a:br>
            <a:r>
              <a:rPr lang="en-US" sz="2000" dirty="0" smtClean="0"/>
              <a:t>G. Hamel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2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 The effective Christian leader seeks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value first, then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success.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opportunity: Watch what happens when we instead describe our leadership with “values words:”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sz="2000" dirty="0" smtClean="0"/>
              <a:t>Leaders like Michelangelo</a:t>
            </a:r>
            <a:r>
              <a:rPr lang="en-US" sz="2000" dirty="0"/>
              <a:t>, Galileo, Jefferson, Gandhi, William Wilberforce, </a:t>
            </a:r>
            <a:r>
              <a:rPr lang="en-US" sz="2000" i="1" dirty="0"/>
              <a:t>William Miller</a:t>
            </a:r>
            <a:r>
              <a:rPr lang="en-US" sz="2000" dirty="0"/>
              <a:t>, Martin Luther King Jr., Mother Theresa, </a:t>
            </a:r>
            <a:r>
              <a:rPr lang="en-US" sz="2000" i="1" dirty="0"/>
              <a:t>Ellen G. </a:t>
            </a:r>
            <a:r>
              <a:rPr lang="en-US" sz="2000" i="1" dirty="0" smtClean="0"/>
              <a:t>White</a:t>
            </a:r>
            <a:r>
              <a:rPr lang="en-US" sz="2000" dirty="0" smtClean="0"/>
              <a:t> </a:t>
            </a:r>
            <a:r>
              <a:rPr lang="en-US" sz="2000" dirty="0"/>
              <a:t>and Sir Edmund Hillary. What were the ideals that inspired these individuals to acts of greatness? </a:t>
            </a:r>
            <a:r>
              <a:rPr lang="en-US" sz="2000" dirty="0" smtClean="0"/>
              <a:t>Here are some: Beauty</a:t>
            </a:r>
            <a:r>
              <a:rPr lang="en-US" sz="2000" dirty="0"/>
              <a:t>, truth, wisdom, justice, charity, hope, love, fidelity, joy, courage, </a:t>
            </a:r>
            <a:r>
              <a:rPr lang="en-US" sz="2000" dirty="0" smtClean="0"/>
              <a:t>faith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honor.</a:t>
            </a:r>
          </a:p>
        </p:txBody>
      </p:sp>
    </p:spTree>
    <p:extLst>
      <p:ext uri="{BB962C8B-B14F-4D97-AF65-F5344CB8AC3E}">
        <p14:creationId xmlns:p14="http://schemas.microsoft.com/office/powerpoint/2010/main" val="38814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I.  The effective Christian leader focuses first on people and then on organizations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Jesus said: “Do you truly love me? Feed my sheep.” (John 21:15)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is a pastor/shepherd of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 The effective Christian leader seeks value first, then success.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Illustration of people who led by adding value,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not merely success: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Missionaries Anna and Fernando Stahl of Peru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Maestro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Herbert </a:t>
            </a:r>
            <a:r>
              <a:rPr lang="en-US" sz="2000" dirty="0" err="1">
                <a:solidFill>
                  <a:srgbClr val="4F81BD">
                    <a:lumMod val="75000"/>
                  </a:srgbClr>
                </a:solidFill>
              </a:rPr>
              <a:t>Blomstedt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 of Sweden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Pastor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William Harrison Anderson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of Rhodesia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Dr.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Benjamin Carson, neurosurgeon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Dr.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Ellsworth Wareham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of Loma Linda</a:t>
            </a:r>
          </a:p>
          <a:p>
            <a:pPr lvl="0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V.  The effective Christian leader follows a vision, not convention.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</a:t>
            </a:r>
            <a:endParaRPr lang="en-US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Paul said: “Forgetting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those things which are behind and reaching forward to those things which are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ahead.” (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Phil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. 3:13)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  <a:endParaRPr lang="en-US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The effective leader is visionary like an artist.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challenge: </a:t>
            </a:r>
            <a:r>
              <a:rPr lang="en-US" sz="2400" dirty="0" smtClean="0"/>
              <a:t>Leaders who follow conventions copy each other.</a:t>
            </a:r>
            <a:br>
              <a:rPr lang="en-US" sz="2400" dirty="0" smtClean="0"/>
            </a:br>
            <a:endParaRPr lang="en-US" sz="2400" dirty="0" smtClean="0"/>
          </a:p>
          <a:p>
            <a:pPr marL="685800" lvl="1" indent="0">
              <a:buNone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Me too: It worked well for him, let me do the same.</a:t>
            </a:r>
          </a:p>
          <a:p>
            <a:pPr marL="685800" lvl="1" indent="0">
              <a:buNone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Once again: It worked before, let us do it again.</a:t>
            </a:r>
          </a:p>
          <a:p>
            <a:pPr marL="685800" lvl="1" indent="0">
              <a:buNone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Over there: It worked over there, let us do it here.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opportunity: </a:t>
            </a:r>
            <a:r>
              <a:rPr lang="en-US" sz="2400" dirty="0" smtClean="0"/>
              <a:t>Leaders who are visionary will see things </a:t>
            </a:r>
            <a:r>
              <a:rPr lang="en-US" sz="2400" dirty="0"/>
              <a:t>that </a:t>
            </a:r>
            <a:r>
              <a:rPr lang="en-US" sz="2400" dirty="0" smtClean="0"/>
              <a:t>have not yet </a:t>
            </a:r>
            <a:r>
              <a:rPr lang="en-US" sz="2400" dirty="0"/>
              <a:t>be seen, hear things that </a:t>
            </a:r>
            <a:r>
              <a:rPr lang="en-US" sz="2400" dirty="0" smtClean="0"/>
              <a:t>have not yet </a:t>
            </a:r>
            <a:r>
              <a:rPr lang="en-US" sz="2400" dirty="0"/>
              <a:t>be heard, describe things not yet made clear and </a:t>
            </a:r>
            <a:r>
              <a:rPr lang="en-US" sz="2400" dirty="0" smtClean="0"/>
              <a:t>take the organization in truly “new directions.”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visionary leader is visionary like an artist!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800"/>
            <a:ext cx="51054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867400" cy="68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"/>
            <a:ext cx="5715000" cy="68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In summary, we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often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think of leaders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as though they were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engineers: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they pull levers, oil the wheels,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crank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up the machinery, call committees, appropriate budgets to make familiar things  happen.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But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true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visionary leaders, like artists,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make things happen that are entirely new.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They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are visionaries, inventors, leading us to new insights. That is the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greatest calling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of leadership.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Illustration: What can we do for our young people and young adults in our church?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Here are two illustrations, one from NAD and one from SID. Consider these numbers: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1"/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NAD: Percentage distribution of our population in the USA: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Age 14–31	  32–43       44–62	     63+</a:t>
            </a:r>
          </a:p>
          <a:p>
            <a:pPr marL="685800" lvl="1" indent="0">
              <a:buNone/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 26%		    16%	 25%	     12%</a:t>
            </a:r>
          </a:p>
          <a:p>
            <a:pPr marL="685800" lvl="1" indent="0">
              <a:buNone/>
            </a:pPr>
            <a:endParaRPr lang="en-US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Percentage distribution of our </a:t>
            </a:r>
            <a:r>
              <a:rPr lang="en-US" sz="2400" dirty="0" smtClean="0">
                <a:solidFill>
                  <a:prstClr val="black"/>
                </a:solidFill>
              </a:rPr>
              <a:t>church in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USA: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Age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14–31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 32–43       44–62       63+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	  14%		    10%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30%	      31%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lvl="1"/>
            <a:endParaRPr lang="en-US" dirty="0" smtClean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Christian leader focuses first on people and then on organizations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challenge</a:t>
            </a:r>
            <a:r>
              <a:rPr lang="en-US" sz="2400" dirty="0" smtClean="0"/>
              <a:t>: The </a:t>
            </a:r>
            <a:r>
              <a:rPr lang="en-US" sz="2400" dirty="0"/>
              <a:t>greatest temptation for a Christian leader is to begin with the </a:t>
            </a:r>
            <a:r>
              <a:rPr lang="en-US" sz="2400" dirty="0" smtClean="0"/>
              <a:t>organization.</a:t>
            </a:r>
            <a:endParaRPr lang="en-US" sz="2400" dirty="0"/>
          </a:p>
          <a:p>
            <a:pPr marL="685800" lvl="1" indent="0">
              <a:buNone/>
            </a:pPr>
            <a:r>
              <a:rPr lang="en-US" dirty="0"/>
              <a:t>Organization </a:t>
            </a:r>
            <a:r>
              <a:rPr lang="en-US" dirty="0" smtClean="0"/>
              <a:t>first &gt; people second &gt; goals/gains are </a:t>
            </a:r>
            <a:r>
              <a:rPr lang="en-US" dirty="0"/>
              <a:t>the expected </a:t>
            </a:r>
            <a:r>
              <a:rPr lang="en-US" dirty="0" smtClean="0"/>
              <a:t>outcomes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/>
              <a:t>The opportunity: The effective Christian leader reverses the order and begins with </a:t>
            </a:r>
            <a:r>
              <a:rPr lang="en-US" sz="2400" dirty="0" smtClean="0"/>
              <a:t>people.</a:t>
            </a:r>
          </a:p>
          <a:p>
            <a:pPr marL="685800" lvl="1" indent="0">
              <a:buNone/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People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first &gt; organization second &gt; impact/mission are the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expected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do we capture these people? </a:t>
            </a:r>
            <a:r>
              <a:rPr lang="en-US" sz="2400" dirty="0" smtClean="0"/>
              <a:t>What </a:t>
            </a:r>
            <a:r>
              <a:rPr lang="en-US" sz="2400" dirty="0"/>
              <a:t>visionary leadership do we have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Consider the NAD </a:t>
            </a:r>
            <a:r>
              <a:rPr lang="en-US" sz="2400" dirty="0" smtClean="0"/>
              <a:t>camporee attendance:</a:t>
            </a:r>
          </a:p>
          <a:p>
            <a:pPr marL="685800" lvl="1" indent="0">
              <a:buNone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1999          2004	    2009	  2014</a:t>
            </a: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18,469        28,374      34,003       1,460 so far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287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5018782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Here is what 34,000 youth and young adults in one place looks like!</a:t>
            </a:r>
          </a:p>
        </p:txBody>
      </p:sp>
    </p:spTree>
    <p:extLst>
      <p:ext uri="{BB962C8B-B14F-4D97-AF65-F5344CB8AC3E}">
        <p14:creationId xmlns:p14="http://schemas.microsoft.com/office/powerpoint/2010/main" val="11141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7338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SID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</a:rPr>
              <a:t>2.3 </a:t>
            </a:r>
            <a:r>
              <a:rPr lang="en-US" sz="2400" dirty="0">
                <a:solidFill>
                  <a:prstClr val="black"/>
                </a:solidFill>
              </a:rPr>
              <a:t>million members, 75% </a:t>
            </a:r>
            <a:r>
              <a:rPr lang="en-US" sz="2400" dirty="0" smtClean="0">
                <a:solidFill>
                  <a:prstClr val="black"/>
                </a:solidFill>
              </a:rPr>
              <a:t>under 30. That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is about 1.8 </a:t>
            </a:r>
            <a:r>
              <a:rPr lang="en-US" sz="2400" dirty="0">
                <a:solidFill>
                  <a:prstClr val="black"/>
                </a:solidFill>
              </a:rPr>
              <a:t>million youth/young </a:t>
            </a:r>
            <a:r>
              <a:rPr lang="en-US" sz="2400" dirty="0" smtClean="0">
                <a:solidFill>
                  <a:prstClr val="black"/>
                </a:solidFill>
              </a:rPr>
              <a:t>adults (plus children not yet official members).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What are our visioning ideas for SID and all the other challenges in our church?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3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Five Key Leadership Concepts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People first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From the bottom up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Innovate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Values over success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Visionary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1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Christian leader focuses first on people and then on organizations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Illustration: The current discussion of women in ministry and ordination</a:t>
            </a:r>
            <a:endParaRPr lang="en-US" sz="2600" dirty="0"/>
          </a:p>
          <a:p>
            <a:pPr marL="685800" lvl="1" indent="0">
              <a:buNone/>
            </a:pPr>
            <a:r>
              <a:rPr lang="en-US" dirty="0" smtClean="0"/>
              <a:t>Leadership </a:t>
            </a:r>
            <a:r>
              <a:rPr lang="en-US" dirty="0"/>
              <a:t>has carefully considered church policy, ecclesiastical authority, theology, </a:t>
            </a:r>
            <a:r>
              <a:rPr lang="en-US" dirty="0" smtClean="0"/>
              <a:t>church unity</a:t>
            </a:r>
            <a:r>
              <a:rPr lang="en-US" dirty="0"/>
              <a:t>, Scripture, etc. in search for an answer. This is not wrong, </a:t>
            </a:r>
            <a:r>
              <a:rPr lang="en-US" dirty="0" smtClean="0"/>
              <a:t>but it focuses on the organization: what is best for it.</a:t>
            </a:r>
            <a:br>
              <a:rPr lang="en-US" dirty="0" smtClean="0"/>
            </a:br>
            <a:endParaRPr lang="en-US" dirty="0"/>
          </a:p>
          <a:p>
            <a:pPr marL="685800" lvl="1" indent="0">
              <a:buNone/>
            </a:pPr>
            <a:r>
              <a:rPr lang="en-US" dirty="0" smtClean="0"/>
              <a:t>Women </a:t>
            </a:r>
            <a:r>
              <a:rPr lang="en-US" dirty="0"/>
              <a:t>members </a:t>
            </a:r>
            <a:r>
              <a:rPr lang="en-US" dirty="0" smtClean="0"/>
              <a:t>account for 60–70% of the people in our church. Should </a:t>
            </a:r>
            <a:r>
              <a:rPr lang="en-US" dirty="0"/>
              <a:t>not their views be sought in the matter? </a:t>
            </a:r>
            <a:r>
              <a:rPr lang="en-US" dirty="0" smtClean="0"/>
              <a:t>How </a:t>
            </a:r>
            <a:r>
              <a:rPr lang="en-US" dirty="0"/>
              <a:t>can ministry best support them? </a:t>
            </a:r>
            <a:r>
              <a:rPr lang="en-US" dirty="0" smtClean="0"/>
              <a:t>Male </a:t>
            </a:r>
            <a:r>
              <a:rPr lang="en-US" dirty="0"/>
              <a:t>pastors only, or </a:t>
            </a:r>
            <a:r>
              <a:rPr lang="en-US" dirty="0" smtClean="0"/>
              <a:t>female pastors too. What </a:t>
            </a:r>
            <a:r>
              <a:rPr lang="en-US" dirty="0"/>
              <a:t>would happen if we took a people/member centered approach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Christian leader focuses first on people and then on organizations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Christian leaders should ask both questions—the organizational </a:t>
            </a:r>
            <a:r>
              <a:rPr lang="en-US" sz="2400" dirty="0" smtClean="0"/>
              <a:t>question </a:t>
            </a:r>
            <a:r>
              <a:rPr lang="en-US" sz="2400" dirty="0"/>
              <a:t>and the people question. The organizational </a:t>
            </a:r>
            <a:r>
              <a:rPr lang="en-US" sz="2400" dirty="0" smtClean="0"/>
              <a:t>question </a:t>
            </a:r>
            <a:r>
              <a:rPr lang="en-US" sz="2400" dirty="0"/>
              <a:t>will focus on goals and gain, the people question will focus on mission and </a:t>
            </a:r>
            <a:r>
              <a:rPr lang="en-US" sz="2400" dirty="0" smtClean="0"/>
              <a:t>impact. The people question should be given priority in Christian leadership.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II.  The effective Christian leader commits to innovation, and does not resist it.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Jesus said: “Behold</a:t>
            </a:r>
            <a:r>
              <a:rPr lang="en-US" dirty="0"/>
              <a:t>, I make all things </a:t>
            </a:r>
            <a:r>
              <a:rPr lang="en-US" dirty="0" smtClean="0"/>
              <a:t>new.”</a:t>
            </a:r>
            <a:br>
              <a:rPr lang="en-US" dirty="0" smtClean="0"/>
            </a:br>
            <a:r>
              <a:rPr lang="en-US" dirty="0" smtClean="0"/>
              <a:t>(Rev. 21:5)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is an innovator.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challenge: </a:t>
            </a:r>
            <a:r>
              <a:rPr lang="en-US" sz="2600" dirty="0" smtClean="0"/>
              <a:t>How can we ever change </a:t>
            </a:r>
            <a:r>
              <a:rPr lang="en-US" sz="2600" dirty="0"/>
              <a:t>what </a:t>
            </a:r>
            <a:r>
              <a:rPr lang="en-US" sz="2600" dirty="0" smtClean="0"/>
              <a:t>we believe is changeless?  </a:t>
            </a: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Christian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institutions that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change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do not always change for the better, e.g. colleges that were once Christian are no longer.  Denominations change and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some shrink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 Change can be dangerous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dirty="0" smtClean="0">
                <a:solidFill>
                  <a:prstClr val="black"/>
                </a:solidFill>
              </a:rPr>
              <a:t>opportunity: </a:t>
            </a:r>
            <a:r>
              <a:rPr lang="en-US" sz="2600" dirty="0">
                <a:solidFill>
                  <a:prstClr val="black"/>
                </a:solidFill>
              </a:rPr>
              <a:t>How </a:t>
            </a:r>
            <a:r>
              <a:rPr lang="en-US" sz="2600" dirty="0" smtClean="0">
                <a:solidFill>
                  <a:prstClr val="black"/>
                </a:solidFill>
              </a:rPr>
              <a:t>can we not make changes for stronger mission and greater impact?  </a:t>
            </a:r>
            <a:endParaRPr lang="en-US" sz="26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Jesus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and Paul were change agents.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Subsequent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Christian leaders have changed the direction of the church and its mission repeatedly, e.g. Augustine, Luther,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Calvin, Wesley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, White.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Christian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leaders must effect change, innovation,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or they will be left behind.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Illustration: </a:t>
            </a:r>
            <a:r>
              <a:rPr lang="en-US" sz="2400" dirty="0">
                <a:solidFill>
                  <a:srgbClr val="1F497D"/>
                </a:solidFill>
              </a:rPr>
              <a:t>Two educational institutions in the United States, but they could be </a:t>
            </a:r>
            <a:r>
              <a:rPr lang="en-US" sz="2400" dirty="0" smtClean="0">
                <a:solidFill>
                  <a:srgbClr val="1F497D"/>
                </a:solidFill>
              </a:rPr>
              <a:t>anywhere</a:t>
            </a:r>
            <a:r>
              <a:rPr lang="en-US" sz="2400" dirty="0">
                <a:solidFill>
                  <a:srgbClr val="1F497D"/>
                </a:solidFill>
              </a:rPr>
              <a:t>. One changed repeatedly; the other stalled</a:t>
            </a:r>
            <a:r>
              <a:rPr lang="en-US" sz="2400" dirty="0" smtClean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0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pPr marL="457200" lvl="1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Andrews University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1874–1901 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Battle Creek College, urban, traditional, small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(less than 100 students). 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1901–1959 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Emmanuel Missionary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College, changed: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rural, reform college, missionary, work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study, a leading Adventist college.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1959–2010 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Andrews University,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changed again: graduate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international, accredited, research,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3,500 students.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2010–___  And changed once more: Andrews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and Griggs, distance education,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K–12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worldwide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online,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12,000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students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lry'sExperi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Niels-Erik Andreasen</TermName>
          <TermId xmlns="http://schemas.microsoft.com/office/infopath/2007/PartnerControls">c2b73099-97c0-4a86-a080-6aecc40c4bf4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Christian Leadership</TermName>
          <TermId xmlns="http://schemas.microsoft.com/office/infopath/2007/PartnerControls">5565b234-10d3-4eb1-9439-2d6ac5aabd60</TermId>
        </TermInfo>
        <TermInfo xmlns="http://schemas.microsoft.com/office/infopath/2007/PartnerControls">
          <TermName xmlns="http://schemas.microsoft.com/office/infopath/2007/PartnerControls">Leadership Development</TermName>
          <TermId xmlns="http://schemas.microsoft.com/office/infopath/2007/PartnerControls">264aa453-2fa6-4828-b7e2-3a8589ef0b6c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78B6EC12-24CC-455A-96B3-0209BF012CF2}"/>
</file>

<file path=customXml/itemProps2.xml><?xml version="1.0" encoding="utf-8"?>
<ds:datastoreItem xmlns:ds="http://schemas.openxmlformats.org/officeDocument/2006/customXml" ds:itemID="{4D07E3E9-C296-4009-A0C9-97045EE59B67}"/>
</file>

<file path=customXml/itemProps3.xml><?xml version="1.0" encoding="utf-8"?>
<ds:datastoreItem xmlns:ds="http://schemas.openxmlformats.org/officeDocument/2006/customXml" ds:itemID="{754DEA1A-25DB-48B7-84D2-532D75475E28}"/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1611</Words>
  <Application>Microsoft Office PowerPoint</Application>
  <PresentationFormat>On-screen Show (4:3)</PresentationFormat>
  <Paragraphs>134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Dalry'sExperiment</vt:lpstr>
      <vt:lpstr>4_Custom Design</vt:lpstr>
      <vt:lpstr>5_Custom Design</vt:lpstr>
      <vt:lpstr>3_Custom Design</vt:lpstr>
      <vt:lpstr>1_Custom Design</vt:lpstr>
      <vt:lpstr>Custom Design</vt:lpstr>
      <vt:lpstr>2_Custom Design</vt:lpstr>
      <vt:lpstr>Five Key Leadership Concepts: Challenges and Opportunities</vt:lpstr>
      <vt:lpstr>I.  The effective Christian leader focuses first on people and then on organizations</vt:lpstr>
      <vt:lpstr>I.  The effective Christian leader focuses first on people and then on organizations</vt:lpstr>
      <vt:lpstr>I.  The effective Christian leader focuses first on people and then on organizations</vt:lpstr>
      <vt:lpstr>I.  The effective Christian leader focuses first on people and then on organizations</vt:lpstr>
      <vt:lpstr>II.  The effective Christian leader commits to innovation, and does not resist it.</vt:lpstr>
      <vt:lpstr>II.  The effective Christian leader commits to innovation, and does not resist it.</vt:lpstr>
      <vt:lpstr>II.  The effective Christian leader commits to innovation, and does not resist it.</vt:lpstr>
      <vt:lpstr>II.  The effective Christian leader commits to innovation, and does not resist it.</vt:lpstr>
      <vt:lpstr>II.  The effective Christian leader commits to innovation, and does not resist it.</vt:lpstr>
      <vt:lpstr>III.  The effective Christian leader leads from the ground up, not from the top down.</vt:lpstr>
      <vt:lpstr>III.  The effective Christian leader leads from the ground up, not from the top down.</vt:lpstr>
      <vt:lpstr>III.  The effective Christian leader leads from the ground up, not from the top down.</vt:lpstr>
      <vt:lpstr>III.  The effective Christian leader leads from the ground up, not from the top down.</vt:lpstr>
      <vt:lpstr>PowerPoint Presentation</vt:lpstr>
      <vt:lpstr>IV.  The effective Christian leader seeks value first, then success.</vt:lpstr>
      <vt:lpstr>PowerPoint Presentation</vt:lpstr>
      <vt:lpstr>IV.  The effective Christian leader seeks value first, then success.</vt:lpstr>
      <vt:lpstr>IV.  The effective Christian leader seeks value first, then success.</vt:lpstr>
      <vt:lpstr>IV.  The effective Christian leader seeks value first, then success.</vt:lpstr>
      <vt:lpstr>V.  The effective Christian leader follows a vision, not convention.</vt:lpstr>
      <vt:lpstr>V.  The effective Christian leader follows a vision, not convention.</vt:lpstr>
      <vt:lpstr>V.  The effective Christian leader follows a vision, not convention.</vt:lpstr>
      <vt:lpstr>PowerPoint Presentation</vt:lpstr>
      <vt:lpstr>PowerPoint Presentation</vt:lpstr>
      <vt:lpstr>PowerPoint Presentation</vt:lpstr>
      <vt:lpstr>V.  The effective Christian leader follows a vision, not convention.</vt:lpstr>
      <vt:lpstr>V.  The effective Christian leader follows a vision, not convention.</vt:lpstr>
      <vt:lpstr>V.  The effective Christian leader follows a vision, not convention.</vt:lpstr>
      <vt:lpstr>V.  The effective Christian leader follows a vision, not convention.</vt:lpstr>
      <vt:lpstr>PowerPoint Presentation</vt:lpstr>
      <vt:lpstr>V.  The effective Christian leader follows a vision, not convention.</vt:lpstr>
      <vt:lpstr>Five Key Leadership Concepts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Dalry Payne</dc:creator>
  <cp:lastModifiedBy>Ellen Missah</cp:lastModifiedBy>
  <cp:revision>270</cp:revision>
  <cp:lastPrinted>2012-12-13T22:00:18Z</cp:lastPrinted>
  <dcterms:created xsi:type="dcterms:W3CDTF">2010-10-03T14:41:21Z</dcterms:created>
  <dcterms:modified xsi:type="dcterms:W3CDTF">2013-01-10T20:57:23Z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53;#Niels-Erik Andreasen|c2b73099-97c0-4a86-a080-6aecc40c4bf4</vt:lpwstr>
  </property>
  <property fmtid="{D5CDD505-2E9C-101B-9397-08002B2CF9AE}" pid="4" name="CurriculumCategories">
    <vt:lpwstr>4;#Christian Leadership|5565b234-10d3-4eb1-9439-2d6ac5aabd60;#39;#Leadership Development|264aa453-2fa6-4828-b7e2-3a8589ef0b6c</vt:lpwstr>
  </property>
</Properties>
</file>